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Clear Sans Bold" charset="1" panose="020B0803030202020304"/>
      <p:regular r:id="rId27"/>
    </p:embeddedFont>
    <p:embeddedFont>
      <p:font typeface="Clear Sans" charset="1" panose="020B0503030202020304"/>
      <p:regular r:id="rId28"/>
    </p:embeddedFont>
    <p:embeddedFont>
      <p:font typeface="Open Sans" charset="1" panose="020B0606030504020204"/>
      <p:regular r:id="rId29"/>
    </p:embeddedFont>
    <p:embeddedFont>
      <p:font typeface="Open Sans Bold" charset="1" panose="020B0806030504020204"/>
      <p:regular r:id="rId30"/>
    </p:embeddedFont>
    <p:embeddedFont>
      <p:font typeface="Canva Sans" charset="1" panose="020B0503030501040103"/>
      <p:regular r:id="rId31"/>
    </p:embeddedFont>
    <p:embeddedFont>
      <p:font typeface="Canva Sans Bold" charset="1" panose="020B0803030501040103"/>
      <p:regular r:id="rId32"/>
    </p:embeddedFont>
    <p:embeddedFont>
      <p:font typeface="TT Ramillas" charset="1" panose="020E00000800000200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jpeg>
</file>

<file path=ppt/media/image12.png>
</file>

<file path=ppt/media/image13.jpe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https://drive.google.com/file/d/1JgAfv8gvsPmnohkQ3jNif7fIq2BTtJEe/view?usp=drive_link" TargetMode="External" Type="http://schemas.openxmlformats.org/officeDocument/2006/relationships/hyperlink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svg" Type="http://schemas.openxmlformats.org/officeDocument/2006/relationships/image"/><Relationship Id="rId11" Target="../media/image24.png" Type="http://schemas.openxmlformats.org/officeDocument/2006/relationships/image"/><Relationship Id="rId12" Target="../media/image25.svg" Type="http://schemas.openxmlformats.org/officeDocument/2006/relationships/image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0"/>
            <a:ext cx="0" cy="1028700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392580" y="0"/>
            <a:ext cx="0" cy="1028700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V="true">
            <a:off x="1718360" y="0"/>
            <a:ext cx="0" cy="1028700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2025091" y="0"/>
            <a:ext cx="0" cy="1028700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2228684" y="591652"/>
            <a:ext cx="1748191" cy="874095"/>
          </a:xfrm>
          <a:custGeom>
            <a:avLst/>
            <a:gdLst/>
            <a:ahLst/>
            <a:cxnLst/>
            <a:rect r="r" b="b" t="t" l="l"/>
            <a:pathLst>
              <a:path h="874095" w="1748191">
                <a:moveTo>
                  <a:pt x="0" y="0"/>
                </a:moveTo>
                <a:lnTo>
                  <a:pt x="1748190" y="0"/>
                </a:lnTo>
                <a:lnTo>
                  <a:pt x="1748190" y="874096"/>
                </a:lnTo>
                <a:lnTo>
                  <a:pt x="0" y="8740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691841" y="3825240"/>
            <a:ext cx="11143475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Autonomous Mobile Robot with LiDAR Mapping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91841" y="6809352"/>
            <a:ext cx="8366522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UGV02 Platform + Jetson Xavier Nano + RPLiDar A1</a:t>
            </a:r>
          </a:p>
          <a:p>
            <a:pPr algn="l">
              <a:lnSpc>
                <a:spcPts val="391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976874" y="707752"/>
            <a:ext cx="2304561" cy="603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9"/>
              </a:lnSpc>
            </a:pPr>
            <a:r>
              <a:rPr lang="en-US" sz="1728" b="true">
                <a:solidFill>
                  <a:srgbClr val="5B5B5B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HOF UNIVERSITY OF APPLIED SCIENCES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259300" y="4202215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8080" y="8406822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28700" y="3145536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ROS Architecture</a:t>
            </a:r>
          </a:p>
        </p:txBody>
      </p:sp>
      <p:sp>
        <p:nvSpPr>
          <p:cNvPr name="AutoShape 17" id="17"/>
          <p:cNvSpPr/>
          <p:nvPr/>
        </p:nvSpPr>
        <p:spPr>
          <a:xfrm>
            <a:off x="4327771" y="4008442"/>
            <a:ext cx="259881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TextBox 18" id="18"/>
          <p:cNvSpPr txBox="true"/>
          <p:nvPr/>
        </p:nvSpPr>
        <p:spPr>
          <a:xfrm rot="0">
            <a:off x="1028700" y="3619821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iDAR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(LaserScan sensor)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6926587" y="3145536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6926587" y="3619821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ROS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Nodes + Topics bus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555771" y="2827471"/>
            <a:ext cx="2142618" cy="90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"/>
              </a:lnSpc>
            </a:pP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</a:t>
            </a: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blishes /scan  (sensor_msgs/LaserScan)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2825785" y="3145536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2911669" y="3200721"/>
            <a:ext cx="3127104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Visualization (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RViz)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shows /map, /scan,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robot path + obstacles</a:t>
            </a:r>
          </a:p>
        </p:txBody>
      </p:sp>
      <p:sp>
        <p:nvSpPr>
          <p:cNvPr name="AutoShape 24" id="24"/>
          <p:cNvSpPr/>
          <p:nvPr/>
        </p:nvSpPr>
        <p:spPr>
          <a:xfrm>
            <a:off x="10226969" y="3989392"/>
            <a:ext cx="259881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TextBox 25" id="25"/>
          <p:cNvSpPr txBox="true"/>
          <p:nvPr/>
        </p:nvSpPr>
        <p:spPr>
          <a:xfrm rot="0">
            <a:off x="10454060" y="3060833"/>
            <a:ext cx="2142618" cy="597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"/>
              </a:lnSpc>
            </a:pP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</a:t>
            </a: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blishes /map, /tf, /path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1028700" y="644133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028700" y="6706065"/>
            <a:ext cx="3298873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Mapping (SLAM)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builds occupancy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grid map  </a:t>
            </a:r>
          </a:p>
        </p:txBody>
      </p:sp>
      <p:sp>
        <p:nvSpPr>
          <p:cNvPr name="AutoShape 28" id="28"/>
          <p:cNvSpPr/>
          <p:nvPr/>
        </p:nvSpPr>
        <p:spPr>
          <a:xfrm flipV="true">
            <a:off x="2678137" y="4947545"/>
            <a:ext cx="4248450" cy="149378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TextBox 29" id="29"/>
          <p:cNvSpPr txBox="true"/>
          <p:nvPr/>
        </p:nvSpPr>
        <p:spPr>
          <a:xfrm rot="-1200509">
            <a:off x="4446098" y="5516117"/>
            <a:ext cx="2142618" cy="290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"/>
              </a:lnSpc>
            </a:pP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</a:t>
            </a: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bscribes /scan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6928096" y="644133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6928096" y="6496515"/>
            <a:ext cx="3298873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Jetson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Control / Navigation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obstacle avoidance logic</a:t>
            </a:r>
          </a:p>
        </p:txBody>
      </p:sp>
      <p:sp>
        <p:nvSpPr>
          <p:cNvPr name="AutoShape 32" id="32"/>
          <p:cNvSpPr/>
          <p:nvPr/>
        </p:nvSpPr>
        <p:spPr>
          <a:xfrm>
            <a:off x="4327573" y="7341314"/>
            <a:ext cx="259881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TextBox 33" id="33"/>
          <p:cNvSpPr txBox="true"/>
          <p:nvPr/>
        </p:nvSpPr>
        <p:spPr>
          <a:xfrm rot="0">
            <a:off x="4554664" y="6412756"/>
            <a:ext cx="2142618" cy="90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"/>
              </a:lnSpc>
            </a:pP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</a:t>
            </a: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blishes /map</a:t>
            </a:r>
          </a:p>
          <a:p>
            <a:pPr algn="ctr">
              <a:lnSpc>
                <a:spcPts val="2423"/>
              </a:lnSpc>
            </a:pP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(nav_msgs/OccupancyGrid)</a:t>
            </a:r>
          </a:p>
        </p:txBody>
      </p:sp>
      <p:sp>
        <p:nvSpPr>
          <p:cNvPr name="Freeform 34" id="34"/>
          <p:cNvSpPr/>
          <p:nvPr/>
        </p:nvSpPr>
        <p:spPr>
          <a:xfrm flipH="false" flipV="false" rot="0">
            <a:off x="12825785" y="641508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12825785" y="6495494"/>
            <a:ext cx="3298873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Motor Controller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sends HTTP JSON L / R -&gt; PWM 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Motors</a:t>
            </a:r>
          </a:p>
        </p:txBody>
      </p:sp>
      <p:sp>
        <p:nvSpPr>
          <p:cNvPr name="AutoShape 36" id="36"/>
          <p:cNvSpPr/>
          <p:nvPr/>
        </p:nvSpPr>
        <p:spPr>
          <a:xfrm>
            <a:off x="10226969" y="7341314"/>
            <a:ext cx="259881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TextBox 37" id="37"/>
          <p:cNvSpPr txBox="true"/>
          <p:nvPr/>
        </p:nvSpPr>
        <p:spPr>
          <a:xfrm rot="0">
            <a:off x="10283238" y="6850133"/>
            <a:ext cx="2484263" cy="290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"/>
              </a:lnSpc>
            </a:pP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</a:t>
            </a: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blishes HTTP JSON </a:t>
            </a:r>
          </a:p>
        </p:txBody>
      </p:sp>
      <p:grpSp>
        <p:nvGrpSpPr>
          <p:cNvPr name="Group 38" id="38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259300" y="4173142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8080" y="8406822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624987" y="3431817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10"/>
                </a:lnTo>
                <a:lnTo>
                  <a:pt x="0" y="18020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Sensor Data Flow</a:t>
            </a:r>
          </a:p>
        </p:txBody>
      </p:sp>
      <p:sp>
        <p:nvSpPr>
          <p:cNvPr name="AutoShape 17" id="17"/>
          <p:cNvSpPr/>
          <p:nvPr/>
        </p:nvSpPr>
        <p:spPr>
          <a:xfrm flipH="true" flipV="true">
            <a:off x="12255373" y="5233827"/>
            <a:ext cx="0" cy="88051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10624987" y="3906102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iDAR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(LaserScan sensor)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184064" y="6247687"/>
            <a:ext cx="2142618" cy="290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"/>
              </a:lnSpc>
            </a:pP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</a:t>
            </a: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blishes /scan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63734" y="3887392"/>
            <a:ext cx="6772541" cy="4491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/scan — LiDAR data</a:t>
            </a:r>
          </a:p>
          <a:p>
            <a:pPr algn="l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Da</a:t>
            </a: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ta published continuously</a:t>
            </a:r>
          </a:p>
          <a:p>
            <a:pPr algn="l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Used by: mapping, obstacle detection</a:t>
            </a:r>
          </a:p>
          <a:p>
            <a:pPr algn="l">
              <a:lnSpc>
                <a:spcPts val="7200"/>
              </a:lnSpc>
            </a:pPr>
          </a:p>
        </p:txBody>
      </p:sp>
      <p:sp>
        <p:nvSpPr>
          <p:cNvPr name="AutoShape 21" id="21"/>
          <p:cNvSpPr/>
          <p:nvPr/>
        </p:nvSpPr>
        <p:spPr>
          <a:xfrm flipV="true">
            <a:off x="10104343" y="6095287"/>
            <a:ext cx="430206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2" id="22"/>
          <p:cNvSpPr/>
          <p:nvPr/>
        </p:nvSpPr>
        <p:spPr>
          <a:xfrm flipH="false" flipV="false" rot="0">
            <a:off x="8490777" y="7246897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8454906" y="7721182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Mapping (SLAM)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subscribes to /scan</a:t>
            </a:r>
          </a:p>
        </p:txBody>
      </p:sp>
      <p:sp>
        <p:nvSpPr>
          <p:cNvPr name="AutoShape 24" id="24"/>
          <p:cNvSpPr/>
          <p:nvPr/>
        </p:nvSpPr>
        <p:spPr>
          <a:xfrm flipH="true" flipV="true">
            <a:off x="10132917" y="6114503"/>
            <a:ext cx="7296" cy="113239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none" len="sm" w="sm"/>
          </a:ln>
        </p:spPr>
      </p:sp>
      <p:sp>
        <p:nvSpPr>
          <p:cNvPr name="Freeform 25" id="25"/>
          <p:cNvSpPr/>
          <p:nvPr/>
        </p:nvSpPr>
        <p:spPr>
          <a:xfrm flipH="false" flipV="false" rot="0">
            <a:off x="12785542" y="7246897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2785542" y="7511632"/>
            <a:ext cx="3298873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Obstacle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Detection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/ Control Logic subscribes to /scan</a:t>
            </a:r>
          </a:p>
        </p:txBody>
      </p:sp>
      <p:sp>
        <p:nvSpPr>
          <p:cNvPr name="AutoShape 27" id="27"/>
          <p:cNvSpPr/>
          <p:nvPr/>
        </p:nvSpPr>
        <p:spPr>
          <a:xfrm flipV="true">
            <a:off x="14434978" y="6095287"/>
            <a:ext cx="0" cy="115161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28" id="28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259300" y="3991906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8080" y="8406822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134686" y="3509936"/>
            <a:ext cx="9379284" cy="5532651"/>
            <a:chOff x="0" y="0"/>
            <a:chExt cx="3522170" cy="207765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-139" y="0"/>
              <a:ext cx="3522182" cy="2077530"/>
            </a:xfrm>
            <a:custGeom>
              <a:avLst/>
              <a:gdLst/>
              <a:ahLst/>
              <a:cxnLst/>
              <a:rect r="r" b="b" t="t" l="l"/>
              <a:pathLst>
                <a:path h="2077530" w="3522182">
                  <a:moveTo>
                    <a:pt x="3506053" y="184404"/>
                  </a:moveTo>
                  <a:cubicBezTo>
                    <a:pt x="3505672" y="123444"/>
                    <a:pt x="3515070" y="6604"/>
                    <a:pt x="3515070" y="6604"/>
                  </a:cubicBezTo>
                  <a:lnTo>
                    <a:pt x="3370163" y="4318"/>
                  </a:lnTo>
                  <a:lnTo>
                    <a:pt x="3164677" y="14097"/>
                  </a:lnTo>
                  <a:cubicBezTo>
                    <a:pt x="3164677" y="14097"/>
                    <a:pt x="2831048" y="-1905"/>
                    <a:pt x="2799171" y="13081"/>
                  </a:cubicBezTo>
                  <a:cubicBezTo>
                    <a:pt x="2767167" y="28067"/>
                    <a:pt x="2701254" y="4318"/>
                    <a:pt x="2701254" y="4318"/>
                  </a:cubicBezTo>
                  <a:lnTo>
                    <a:pt x="920508" y="2413"/>
                  </a:lnTo>
                  <a:lnTo>
                    <a:pt x="629551" y="1651"/>
                  </a:lnTo>
                  <a:lnTo>
                    <a:pt x="402602" y="9525"/>
                  </a:lnTo>
                  <a:lnTo>
                    <a:pt x="138823" y="8763"/>
                  </a:lnTo>
                  <a:lnTo>
                    <a:pt x="38747" y="0"/>
                  </a:lnTo>
                  <a:cubicBezTo>
                    <a:pt x="22872" y="0"/>
                    <a:pt x="10045" y="12700"/>
                    <a:pt x="10045" y="28575"/>
                  </a:cubicBezTo>
                  <a:lnTo>
                    <a:pt x="26301" y="273685"/>
                  </a:lnTo>
                  <a:lnTo>
                    <a:pt x="8521" y="545084"/>
                  </a:lnTo>
                  <a:lnTo>
                    <a:pt x="6362" y="1431862"/>
                  </a:lnTo>
                  <a:lnTo>
                    <a:pt x="14363" y="1610678"/>
                  </a:lnTo>
                  <a:cubicBezTo>
                    <a:pt x="14363" y="1610678"/>
                    <a:pt x="-10656" y="1651826"/>
                    <a:pt x="5346" y="1811846"/>
                  </a:cubicBezTo>
                  <a:cubicBezTo>
                    <a:pt x="21348" y="1971866"/>
                    <a:pt x="38620" y="2067116"/>
                    <a:pt x="38620" y="2067116"/>
                  </a:cubicBezTo>
                  <a:lnTo>
                    <a:pt x="122186" y="2067370"/>
                  </a:lnTo>
                  <a:lnTo>
                    <a:pt x="294906" y="2050860"/>
                  </a:lnTo>
                  <a:lnTo>
                    <a:pt x="521855" y="2068386"/>
                  </a:lnTo>
                  <a:lnTo>
                    <a:pt x="760488" y="2077530"/>
                  </a:lnTo>
                  <a:lnTo>
                    <a:pt x="895870" y="2052384"/>
                  </a:lnTo>
                  <a:lnTo>
                    <a:pt x="998105" y="2069656"/>
                  </a:lnTo>
                  <a:lnTo>
                    <a:pt x="2766024" y="2071561"/>
                  </a:lnTo>
                  <a:lnTo>
                    <a:pt x="3008975" y="2072196"/>
                  </a:lnTo>
                  <a:lnTo>
                    <a:pt x="3245830" y="2062544"/>
                  </a:lnTo>
                  <a:lnTo>
                    <a:pt x="3432138" y="2073339"/>
                  </a:lnTo>
                  <a:lnTo>
                    <a:pt x="3509609" y="2073593"/>
                  </a:lnTo>
                  <a:lnTo>
                    <a:pt x="3509989" y="1925638"/>
                  </a:lnTo>
                  <a:lnTo>
                    <a:pt x="3510244" y="1811973"/>
                  </a:lnTo>
                  <a:lnTo>
                    <a:pt x="3502369" y="1606487"/>
                  </a:lnTo>
                  <a:lnTo>
                    <a:pt x="3511260" y="1438339"/>
                  </a:lnTo>
                  <a:lnTo>
                    <a:pt x="3513038" y="669671"/>
                  </a:lnTo>
                  <a:lnTo>
                    <a:pt x="3522182" y="422656"/>
                  </a:lnTo>
                  <a:cubicBezTo>
                    <a:pt x="3522182" y="422656"/>
                    <a:pt x="3506180" y="245110"/>
                    <a:pt x="3505799" y="184150"/>
                  </a:cubicBezTo>
                  <a:close/>
                </a:path>
              </a:pathLst>
            </a:custGeom>
            <a:blipFill>
              <a:blip r:embed="rId2"/>
              <a:stretch>
                <a:fillRect l="-958" t="0" r="-958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Mapping Process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3734" y="3887392"/>
            <a:ext cx="6042351" cy="4491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SLAM-based mapping</a:t>
            </a:r>
          </a:p>
          <a:p>
            <a:pPr algn="l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Robot builds map while moving</a:t>
            </a:r>
          </a:p>
          <a:p>
            <a:pPr algn="l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Map updated in real time</a:t>
            </a:r>
          </a:p>
          <a:p>
            <a:pPr algn="l">
              <a:lnSpc>
                <a:spcPts val="7200"/>
              </a:lnSpc>
            </a:pPr>
          </a:p>
        </p:txBody>
      </p:sp>
      <p:grpSp>
        <p:nvGrpSpPr>
          <p:cNvPr name="Group 19" id="19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259300" y="3820137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2759381"/>
            <a:ext cx="4195592" cy="5532651"/>
          </a:xfrm>
          <a:custGeom>
            <a:avLst/>
            <a:gdLst/>
            <a:ahLst/>
            <a:cxnLst/>
            <a:rect r="r" b="b" t="t" l="l"/>
            <a:pathLst>
              <a:path h="5532651" w="4195592">
                <a:moveTo>
                  <a:pt x="0" y="0"/>
                </a:moveTo>
                <a:lnTo>
                  <a:pt x="4195592" y="0"/>
                </a:lnTo>
                <a:lnTo>
                  <a:pt x="4195592" y="5532651"/>
                </a:lnTo>
                <a:lnTo>
                  <a:pt x="0" y="55326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489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Map Visualization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685542" y="8420100"/>
            <a:ext cx="10916916" cy="144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White — free space; Black — obstacles; Line — robot path</a:t>
            </a:r>
          </a:p>
          <a:p>
            <a:pPr algn="ctr">
              <a:lnSpc>
                <a:spcPts val="6000"/>
              </a:lnSpc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7573296" y="2759381"/>
            <a:ext cx="9379284" cy="5532651"/>
            <a:chOff x="0" y="0"/>
            <a:chExt cx="3522170" cy="20776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-139" y="0"/>
              <a:ext cx="3522182" cy="2077530"/>
            </a:xfrm>
            <a:custGeom>
              <a:avLst/>
              <a:gdLst/>
              <a:ahLst/>
              <a:cxnLst/>
              <a:rect r="r" b="b" t="t" l="l"/>
              <a:pathLst>
                <a:path h="2077530" w="3522182">
                  <a:moveTo>
                    <a:pt x="3506053" y="184404"/>
                  </a:moveTo>
                  <a:cubicBezTo>
                    <a:pt x="3505672" y="123444"/>
                    <a:pt x="3515070" y="6604"/>
                    <a:pt x="3515070" y="6604"/>
                  </a:cubicBezTo>
                  <a:lnTo>
                    <a:pt x="3370163" y="4318"/>
                  </a:lnTo>
                  <a:lnTo>
                    <a:pt x="3164677" y="14097"/>
                  </a:lnTo>
                  <a:cubicBezTo>
                    <a:pt x="3164677" y="14097"/>
                    <a:pt x="2831048" y="-1905"/>
                    <a:pt x="2799171" y="13081"/>
                  </a:cubicBezTo>
                  <a:cubicBezTo>
                    <a:pt x="2767167" y="28067"/>
                    <a:pt x="2701254" y="4318"/>
                    <a:pt x="2701254" y="4318"/>
                  </a:cubicBezTo>
                  <a:lnTo>
                    <a:pt x="920508" y="2413"/>
                  </a:lnTo>
                  <a:lnTo>
                    <a:pt x="629551" y="1651"/>
                  </a:lnTo>
                  <a:lnTo>
                    <a:pt x="402602" y="9525"/>
                  </a:lnTo>
                  <a:lnTo>
                    <a:pt x="138823" y="8763"/>
                  </a:lnTo>
                  <a:lnTo>
                    <a:pt x="38747" y="0"/>
                  </a:lnTo>
                  <a:cubicBezTo>
                    <a:pt x="22872" y="0"/>
                    <a:pt x="10045" y="12700"/>
                    <a:pt x="10045" y="28575"/>
                  </a:cubicBezTo>
                  <a:lnTo>
                    <a:pt x="26301" y="273685"/>
                  </a:lnTo>
                  <a:lnTo>
                    <a:pt x="8521" y="545084"/>
                  </a:lnTo>
                  <a:lnTo>
                    <a:pt x="6362" y="1431862"/>
                  </a:lnTo>
                  <a:lnTo>
                    <a:pt x="14363" y="1610678"/>
                  </a:lnTo>
                  <a:cubicBezTo>
                    <a:pt x="14363" y="1610678"/>
                    <a:pt x="-10656" y="1651826"/>
                    <a:pt x="5346" y="1811846"/>
                  </a:cubicBezTo>
                  <a:cubicBezTo>
                    <a:pt x="21348" y="1971866"/>
                    <a:pt x="38620" y="2067116"/>
                    <a:pt x="38620" y="2067116"/>
                  </a:cubicBezTo>
                  <a:lnTo>
                    <a:pt x="122186" y="2067370"/>
                  </a:lnTo>
                  <a:lnTo>
                    <a:pt x="294906" y="2050860"/>
                  </a:lnTo>
                  <a:lnTo>
                    <a:pt x="521855" y="2068386"/>
                  </a:lnTo>
                  <a:lnTo>
                    <a:pt x="760488" y="2077530"/>
                  </a:lnTo>
                  <a:lnTo>
                    <a:pt x="895870" y="2052384"/>
                  </a:lnTo>
                  <a:lnTo>
                    <a:pt x="998105" y="2069656"/>
                  </a:lnTo>
                  <a:lnTo>
                    <a:pt x="2766024" y="2071561"/>
                  </a:lnTo>
                  <a:lnTo>
                    <a:pt x="3008975" y="2072196"/>
                  </a:lnTo>
                  <a:lnTo>
                    <a:pt x="3245830" y="2062544"/>
                  </a:lnTo>
                  <a:lnTo>
                    <a:pt x="3432138" y="2073339"/>
                  </a:lnTo>
                  <a:lnTo>
                    <a:pt x="3509609" y="2073593"/>
                  </a:lnTo>
                  <a:lnTo>
                    <a:pt x="3509989" y="1925638"/>
                  </a:lnTo>
                  <a:lnTo>
                    <a:pt x="3510244" y="1811973"/>
                  </a:lnTo>
                  <a:lnTo>
                    <a:pt x="3502369" y="1606487"/>
                  </a:lnTo>
                  <a:lnTo>
                    <a:pt x="3511260" y="1438339"/>
                  </a:lnTo>
                  <a:lnTo>
                    <a:pt x="3513038" y="669671"/>
                  </a:lnTo>
                  <a:lnTo>
                    <a:pt x="3522182" y="422656"/>
                  </a:lnTo>
                  <a:cubicBezTo>
                    <a:pt x="3522182" y="422656"/>
                    <a:pt x="3506180" y="245110"/>
                    <a:pt x="3505799" y="184150"/>
                  </a:cubicBezTo>
                  <a:close/>
                </a:path>
              </a:pathLst>
            </a:custGeom>
            <a:blipFill>
              <a:blip r:embed="rId3"/>
              <a:stretch>
                <a:fillRect l="-958" t="0" r="-958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13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738080" y="8406822"/>
            <a:ext cx="3099840" cy="309984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259300" y="2970612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168173" y="2959529"/>
            <a:ext cx="6289998" cy="4717498"/>
          </a:xfrm>
          <a:custGeom>
            <a:avLst/>
            <a:gdLst/>
            <a:ahLst/>
            <a:cxnLst/>
            <a:rect r="r" b="b" t="t" l="l"/>
            <a:pathLst>
              <a:path h="4717498" w="6289998">
                <a:moveTo>
                  <a:pt x="0" y="0"/>
                </a:moveTo>
                <a:lnTo>
                  <a:pt x="6289997" y="0"/>
                </a:lnTo>
                <a:lnTo>
                  <a:pt x="6289997" y="4717498"/>
                </a:lnTo>
                <a:lnTo>
                  <a:pt x="0" y="47174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247057" y="7960319"/>
            <a:ext cx="1752526" cy="1752526"/>
          </a:xfrm>
          <a:custGeom>
            <a:avLst/>
            <a:gdLst/>
            <a:ahLst/>
            <a:cxnLst/>
            <a:rect r="r" b="b" t="t" l="l"/>
            <a:pathLst>
              <a:path h="1752526" w="1752526">
                <a:moveTo>
                  <a:pt x="0" y="0"/>
                </a:moveTo>
                <a:lnTo>
                  <a:pt x="1752526" y="0"/>
                </a:lnTo>
                <a:lnTo>
                  <a:pt x="1752526" y="1752526"/>
                </a:lnTo>
                <a:lnTo>
                  <a:pt x="0" y="17525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Obstacle Detection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13372" y="8038977"/>
            <a:ext cx="7172751" cy="1203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00"/>
              </a:lnSpc>
            </a:pPr>
            <a:r>
              <a:rPr lang="en-US" sz="2500" u="sng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  <a:hlinkClick r:id="rId4" tooltip="https://drive.google.com/file/d/1JgAfv8gvsPmnohkQ3jNif7fIq2BTtJEe/view?usp=drive_link"/>
              </a:rPr>
              <a:t>https://drive.google.com/file/d/1JgAfv8gvsPmnohkQ3jNif7fIq2BTtJEe/view?usp=drive_link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3734" y="3430192"/>
            <a:ext cx="6042351" cy="5406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Based on LiDAR scan data</a:t>
            </a:r>
          </a:p>
          <a:p>
            <a:pPr algn="l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Obstacles detected in real time</a:t>
            </a:r>
          </a:p>
          <a:p>
            <a:pPr algn="l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Marked on visualization</a:t>
            </a:r>
          </a:p>
          <a:p>
            <a:pPr algn="l">
              <a:lnSpc>
                <a:spcPts val="7200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71678" y="8406822"/>
            <a:ext cx="3099840" cy="309984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439827" y="3146404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8080" y="8195052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74B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Robot Control Logic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3324347" y="2922122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1" id="11"/>
          <p:cNvSpPr/>
          <p:nvPr/>
        </p:nvSpPr>
        <p:spPr>
          <a:xfrm flipH="true" flipV="true">
            <a:off x="4954734" y="4724131"/>
            <a:ext cx="0" cy="88051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3324347" y="3396406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iDAR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(LaserScan sensor)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312921" y="7540001"/>
            <a:ext cx="2142618" cy="290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"/>
              </a:lnSpc>
            </a:pP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YES</a:t>
            </a:r>
          </a:p>
        </p:txBody>
      </p:sp>
      <p:sp>
        <p:nvSpPr>
          <p:cNvPr name="AutoShape 14" id="14"/>
          <p:cNvSpPr/>
          <p:nvPr/>
        </p:nvSpPr>
        <p:spPr>
          <a:xfrm flipV="true">
            <a:off x="6604170" y="3226435"/>
            <a:ext cx="6005916" cy="327921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3324347" y="7942963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324347" y="8403064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STOP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(emergency)</a:t>
            </a:r>
          </a:p>
        </p:txBody>
      </p:sp>
      <p:sp>
        <p:nvSpPr>
          <p:cNvPr name="AutoShape 17" id="17"/>
          <p:cNvSpPr/>
          <p:nvPr/>
        </p:nvSpPr>
        <p:spPr>
          <a:xfrm flipH="true" flipV="true">
            <a:off x="4954734" y="7406651"/>
            <a:ext cx="19050" cy="53631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none" len="sm" w="sm"/>
          </a:ln>
        </p:spPr>
      </p:sp>
      <p:sp>
        <p:nvSpPr>
          <p:cNvPr name="Freeform 18" id="18"/>
          <p:cNvSpPr/>
          <p:nvPr/>
        </p:nvSpPr>
        <p:spPr>
          <a:xfrm flipH="false" flipV="false" rot="0">
            <a:off x="10960650" y="4978673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0960650" y="5452957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Move F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orward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/ Turn</a:t>
            </a:r>
          </a:p>
        </p:txBody>
      </p:sp>
      <p:sp>
        <p:nvSpPr>
          <p:cNvPr name="AutoShape 20" id="20"/>
          <p:cNvSpPr/>
          <p:nvPr/>
        </p:nvSpPr>
        <p:spPr>
          <a:xfrm flipV="true">
            <a:off x="12610086" y="3226435"/>
            <a:ext cx="0" cy="175223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none" len="sm" w="sm"/>
          </a:ln>
        </p:spPr>
      </p:sp>
      <p:sp>
        <p:nvSpPr>
          <p:cNvPr name="Freeform 21" id="21"/>
          <p:cNvSpPr/>
          <p:nvPr/>
        </p:nvSpPr>
        <p:spPr>
          <a:xfrm flipH="false" flipV="false" rot="0">
            <a:off x="3305297" y="560464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10"/>
                </a:lnTo>
                <a:lnTo>
                  <a:pt x="0" y="18020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305297" y="6078926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Obstacle Check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Distance &lt; threshold?</a:t>
            </a:r>
          </a:p>
        </p:txBody>
      </p:sp>
      <p:sp>
        <p:nvSpPr>
          <p:cNvPr name="TextBox 23" id="23"/>
          <p:cNvSpPr txBox="true"/>
          <p:nvPr/>
        </p:nvSpPr>
        <p:spPr>
          <a:xfrm rot="-1707868">
            <a:off x="8654326" y="4359634"/>
            <a:ext cx="2142618" cy="290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"/>
              </a:lnSpc>
            </a:pPr>
            <a:r>
              <a:rPr lang="en-US" sz="17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0960650" y="7942963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960650" y="8417248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Mot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 Command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(/HTTP JSON L / R)</a:t>
            </a:r>
          </a:p>
        </p:txBody>
      </p:sp>
      <p:sp>
        <p:nvSpPr>
          <p:cNvPr name="AutoShape 26" id="26"/>
          <p:cNvSpPr/>
          <p:nvPr/>
        </p:nvSpPr>
        <p:spPr>
          <a:xfrm flipV="true">
            <a:off x="12610086" y="6780682"/>
            <a:ext cx="0" cy="116228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27" id="27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864036" y="9019320"/>
            <a:ext cx="1490661" cy="149066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22539" y="600995"/>
            <a:ext cx="3045079" cy="304507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74B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133086" y="3627023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480172" y="3646073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755772" y="3646073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587371" y="3188556"/>
            <a:ext cx="1206231" cy="1206231"/>
          </a:xfrm>
          <a:custGeom>
            <a:avLst/>
            <a:gdLst/>
            <a:ahLst/>
            <a:cxnLst/>
            <a:rect r="r" b="b" t="t" l="l"/>
            <a:pathLst>
              <a:path h="1206231" w="1206231">
                <a:moveTo>
                  <a:pt x="0" y="0"/>
                </a:moveTo>
                <a:lnTo>
                  <a:pt x="1206231" y="0"/>
                </a:lnTo>
                <a:lnTo>
                  <a:pt x="1206231" y="1206231"/>
                </a:lnTo>
                <a:lnTo>
                  <a:pt x="0" y="12062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758658" y="3255745"/>
            <a:ext cx="2000878" cy="1139041"/>
          </a:xfrm>
          <a:custGeom>
            <a:avLst/>
            <a:gdLst/>
            <a:ahLst/>
            <a:cxnLst/>
            <a:rect r="r" b="b" t="t" l="l"/>
            <a:pathLst>
              <a:path h="1139041" w="2000878">
                <a:moveTo>
                  <a:pt x="0" y="0"/>
                </a:moveTo>
                <a:lnTo>
                  <a:pt x="2000878" y="0"/>
                </a:lnTo>
                <a:lnTo>
                  <a:pt x="2000878" y="1139042"/>
                </a:lnTo>
                <a:lnTo>
                  <a:pt x="0" y="113904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832722" y="3494434"/>
            <a:ext cx="1381271" cy="1089949"/>
          </a:xfrm>
          <a:custGeom>
            <a:avLst/>
            <a:gdLst/>
            <a:ahLst/>
            <a:cxnLst/>
            <a:rect r="r" b="b" t="t" l="l"/>
            <a:pathLst>
              <a:path h="1089949" w="1381271">
                <a:moveTo>
                  <a:pt x="0" y="0"/>
                </a:moveTo>
                <a:lnTo>
                  <a:pt x="1381272" y="0"/>
                </a:lnTo>
                <a:lnTo>
                  <a:pt x="1381272" y="1089948"/>
                </a:lnTo>
                <a:lnTo>
                  <a:pt x="0" y="108994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352570" y="528098"/>
            <a:ext cx="1158286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Robot Operating Modes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59789" y="4698089"/>
            <a:ext cx="3061394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b="true" sz="36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STOP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324653" y="5768699"/>
            <a:ext cx="3731666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Imme</a:t>
            </a:r>
            <a:r>
              <a:rPr lang="en-US" sz="2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diate motor stop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Emergency &amp; safety mode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333332" y="4698089"/>
            <a:ext cx="3061394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MAP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55772" y="5759174"/>
            <a:ext cx="4006649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No</a:t>
            </a:r>
            <a:r>
              <a:rPr lang="en-US" sz="2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motion commands sent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LiDAR &amp; sensor processing active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06875" y="4803457"/>
            <a:ext cx="3061394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AUTO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65897" y="5665373"/>
            <a:ext cx="4006649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</a:t>
            </a:r>
            <a:r>
              <a:rPr lang="en-US" sz="2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tonomous navigation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Real-time obstacle avoidance</a:t>
            </a:r>
          </a:p>
        </p:txBody>
      </p:sp>
      <p:sp>
        <p:nvSpPr>
          <p:cNvPr name="AutoShape 21" id="21"/>
          <p:cNvSpPr/>
          <p:nvPr/>
        </p:nvSpPr>
        <p:spPr>
          <a:xfrm>
            <a:off x="2133086" y="5684423"/>
            <a:ext cx="4114800" cy="0"/>
          </a:xfrm>
          <a:prstGeom prst="line">
            <a:avLst/>
          </a:prstGeom>
          <a:ln cap="flat" w="38100">
            <a:solidFill>
              <a:srgbClr val="000000">
                <a:alpha val="2784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 flipV="true">
            <a:off x="6755772" y="5579220"/>
            <a:ext cx="4114800" cy="0"/>
          </a:xfrm>
          <a:prstGeom prst="line">
            <a:avLst/>
          </a:prstGeom>
          <a:ln cap="flat" w="38100">
            <a:solidFill>
              <a:srgbClr val="000000">
                <a:alpha val="2784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flipV="true">
            <a:off x="11480172" y="5560170"/>
            <a:ext cx="4114800" cy="0"/>
          </a:xfrm>
          <a:prstGeom prst="line">
            <a:avLst/>
          </a:prstGeom>
          <a:ln cap="flat" w="38100">
            <a:solidFill>
              <a:srgbClr val="000000">
                <a:alpha val="2784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>
            <a:off x="1644236" y="2142584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17541644" y="277591"/>
            <a:ext cx="666383" cy="586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2800">
                <a:solidFill>
                  <a:srgbClr val="FFFFFF"/>
                </a:solidFill>
                <a:latin typeface="TT Ramillas"/>
                <a:ea typeface="TT Ramillas"/>
                <a:cs typeface="TT Ramillas"/>
                <a:sym typeface="TT Ramillas"/>
              </a:rPr>
              <a:t>16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461961" y="-461961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8080" y="8101739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74B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43923" y="347655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272632" y="347655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400180" y="347655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43923" y="6154860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10"/>
                </a:lnTo>
                <a:lnTo>
                  <a:pt x="0" y="18020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272052" y="6154860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10"/>
                </a:lnTo>
                <a:lnTo>
                  <a:pt x="0" y="18020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913950" y="5693180"/>
            <a:ext cx="4214413" cy="4114800"/>
          </a:xfrm>
          <a:custGeom>
            <a:avLst/>
            <a:gdLst/>
            <a:ahLst/>
            <a:cxnLst/>
            <a:rect r="r" b="b" t="t" l="l"/>
            <a:pathLst>
              <a:path h="4114800" w="4214413">
                <a:moveTo>
                  <a:pt x="0" y="0"/>
                </a:moveTo>
                <a:lnTo>
                  <a:pt x="4214413" y="0"/>
                </a:lnTo>
                <a:lnTo>
                  <a:pt x="42144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Current Results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91573" y="3950836"/>
            <a:ext cx="2795208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Stable LiDAR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scanning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529227" y="3950836"/>
            <a:ext cx="278452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Successful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map generation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657355" y="3741286"/>
            <a:ext cx="2797604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Real-time obst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acle detection and avoidance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02259" y="6419595"/>
            <a:ext cx="2784523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Autonomous navigati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 in AUTO mode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529227" y="6161175"/>
            <a:ext cx="2784523" cy="158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Clear distinction between free space, obstacles, and unkn</a:t>
            </a:r>
            <a:r>
              <a:rPr lang="en-US" sz="23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own areas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7259300" y="2970612"/>
            <a:ext cx="1490661" cy="1490661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6738080" y="5143500"/>
            <a:ext cx="3099840" cy="309984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68324" y="3603919"/>
            <a:ext cx="10224249" cy="3728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91293" indent="-545646" lvl="1">
              <a:lnSpc>
                <a:spcPts val="10109"/>
              </a:lnSpc>
              <a:spcBef>
                <a:spcPct val="0"/>
              </a:spcBef>
              <a:buFont typeface="Arial"/>
              <a:buChar char="•"/>
            </a:pP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Li</a:t>
            </a: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ve de</a:t>
            </a: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m</a:t>
            </a: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o unava</a:t>
            </a: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i</a:t>
            </a: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labl</a:t>
            </a: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e </a:t>
            </a: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(</a:t>
            </a: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battery</a:t>
            </a: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)</a:t>
            </a:r>
          </a:p>
          <a:p>
            <a:pPr algn="l" marL="1091293" indent="-545646" lvl="1">
              <a:lnSpc>
                <a:spcPts val="10109"/>
              </a:lnSpc>
              <a:spcBef>
                <a:spcPct val="0"/>
              </a:spcBef>
              <a:buFont typeface="Arial"/>
              <a:buChar char="•"/>
            </a:pP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System fully functional</a:t>
            </a:r>
          </a:p>
          <a:p>
            <a:pPr algn="l" marL="1091293" indent="-545646" lvl="1">
              <a:lnSpc>
                <a:spcPts val="10109"/>
              </a:lnSpc>
              <a:spcBef>
                <a:spcPct val="0"/>
              </a:spcBef>
              <a:buFont typeface="Arial"/>
              <a:buChar char="•"/>
            </a:pP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Full video by January 30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1263945" y="4636020"/>
            <a:ext cx="4133844" cy="4114800"/>
          </a:xfrm>
          <a:custGeom>
            <a:avLst/>
            <a:gdLst/>
            <a:ahLst/>
            <a:cxnLst/>
            <a:rect r="r" b="b" t="t" l="l"/>
            <a:pathLst>
              <a:path h="4114800" w="4133844">
                <a:moveTo>
                  <a:pt x="0" y="0"/>
                </a:moveTo>
                <a:lnTo>
                  <a:pt x="4133845" y="0"/>
                </a:lnTo>
                <a:lnTo>
                  <a:pt x="413384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Demonstration Status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6738080" y="5143500"/>
            <a:ext cx="3099840" cy="309984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715264" y="3364936"/>
            <a:ext cx="4597087" cy="4597087"/>
          </a:xfrm>
          <a:custGeom>
            <a:avLst/>
            <a:gdLst/>
            <a:ahLst/>
            <a:cxnLst/>
            <a:rect r="r" b="b" t="t" l="l"/>
            <a:pathLst>
              <a:path h="4597087" w="4597087">
                <a:moveTo>
                  <a:pt x="0" y="0"/>
                </a:moveTo>
                <a:lnTo>
                  <a:pt x="4597087" y="0"/>
                </a:lnTo>
                <a:lnTo>
                  <a:pt x="4597087" y="4597087"/>
                </a:lnTo>
                <a:lnTo>
                  <a:pt x="0" y="45970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Challenges and Limitations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68324" y="3603919"/>
            <a:ext cx="9621210" cy="3728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91293" indent="-545646" lvl="1">
              <a:lnSpc>
                <a:spcPts val="10109"/>
              </a:lnSpc>
              <a:spcBef>
                <a:spcPct val="0"/>
              </a:spcBef>
              <a:buFont typeface="Arial"/>
              <a:buChar char="•"/>
            </a:pP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Limited battery life</a:t>
            </a:r>
          </a:p>
          <a:p>
            <a:pPr algn="l" marL="1091293" indent="-545646" lvl="1">
              <a:lnSpc>
                <a:spcPts val="10109"/>
              </a:lnSpc>
              <a:spcBef>
                <a:spcPct val="0"/>
              </a:spcBef>
              <a:buFont typeface="Arial"/>
              <a:buChar char="•"/>
            </a:pP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Restricted test environment</a:t>
            </a:r>
          </a:p>
          <a:p>
            <a:pPr algn="l" marL="1091293" indent="-545646" lvl="1">
              <a:lnSpc>
                <a:spcPts val="10109"/>
              </a:lnSpc>
              <a:spcBef>
                <a:spcPct val="0"/>
              </a:spcBef>
              <a:buFont typeface="Arial"/>
              <a:buChar char="•"/>
            </a:pPr>
            <a:r>
              <a:rPr lang="en-US" sz="5054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ROS configuration complexity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982045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259300" y="2691679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8080" y="8406822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1105620"/>
            <a:ext cx="8563592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Team members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227459"/>
            <a:ext cx="5875420" cy="474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0"/>
              </a:lnSpc>
            </a:pPr>
            <a:r>
              <a:rPr lang="en-US" sz="35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Orozbekov Emir</a:t>
            </a:r>
          </a:p>
          <a:p>
            <a:pPr algn="l">
              <a:lnSpc>
                <a:spcPts val="6300"/>
              </a:lnSpc>
            </a:pPr>
            <a:r>
              <a:rPr lang="en-US" sz="35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Asykpaeva Kyial</a:t>
            </a:r>
          </a:p>
          <a:p>
            <a:pPr algn="l">
              <a:lnSpc>
                <a:spcPts val="6300"/>
              </a:lnSpc>
            </a:pPr>
            <a:r>
              <a:rPr lang="en-US" sz="35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Munduzbaeva Altynai</a:t>
            </a:r>
          </a:p>
          <a:p>
            <a:pPr algn="l">
              <a:lnSpc>
                <a:spcPts val="6300"/>
              </a:lnSpc>
            </a:pPr>
            <a:r>
              <a:rPr lang="en-US" sz="35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Alieva Nargiza</a:t>
            </a:r>
          </a:p>
          <a:p>
            <a:pPr algn="l">
              <a:lnSpc>
                <a:spcPts val="6300"/>
              </a:lnSpc>
            </a:pPr>
            <a:r>
              <a:rPr lang="en-US" sz="35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Tynymbekova Zhanetta</a:t>
            </a:r>
          </a:p>
          <a:p>
            <a:pPr algn="l">
              <a:lnSpc>
                <a:spcPts val="6300"/>
              </a:lnSpc>
            </a:pPr>
            <a:r>
              <a:rPr lang="en-US" sz="35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Hryshyna Hanna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259300" y="3400750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239974" y="8408354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74B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Future Improvements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028700" y="489141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5365695"/>
            <a:ext cx="329887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Improved pow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er management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5157408" y="489141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5414003" y="5365695"/>
            <a:ext cx="278452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Camera integration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9284956" y="489141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3" y="0"/>
                </a:lnTo>
                <a:lnTo>
                  <a:pt x="3298873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9535591" y="5365695"/>
            <a:ext cx="2797604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Advanced navigation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3412504" y="4891411"/>
            <a:ext cx="3298873" cy="1802009"/>
          </a:xfrm>
          <a:custGeom>
            <a:avLst/>
            <a:gdLst/>
            <a:ahLst/>
            <a:cxnLst/>
            <a:rect r="r" b="b" t="t" l="l"/>
            <a:pathLst>
              <a:path h="1802009" w="3298873">
                <a:moveTo>
                  <a:pt x="0" y="0"/>
                </a:moveTo>
                <a:lnTo>
                  <a:pt x="3298874" y="0"/>
                </a:lnTo>
                <a:lnTo>
                  <a:pt x="3298874" y="1802009"/>
                </a:lnTo>
                <a:lnTo>
                  <a:pt x="0" y="1802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3673582" y="5365695"/>
            <a:ext cx="2776718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Possible ML extension</a:t>
            </a:r>
          </a:p>
        </p:txBody>
      </p:sp>
      <p:sp>
        <p:nvSpPr>
          <p:cNvPr name="AutoShape 24" id="24"/>
          <p:cNvSpPr/>
          <p:nvPr/>
        </p:nvSpPr>
        <p:spPr>
          <a:xfrm flipH="true">
            <a:off x="1028700" y="7293929"/>
            <a:ext cx="1568267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grpSp>
        <p:nvGrpSpPr>
          <p:cNvPr name="Group 25" id="25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3683777" y="436836"/>
            <a:ext cx="2039343" cy="2039343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433528" y="707205"/>
            <a:ext cx="4924455" cy="492445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74B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801568" y="4711285"/>
            <a:ext cx="4114800" cy="41148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108272" y="6469860"/>
            <a:ext cx="1935538" cy="1935538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4381782" y="3369848"/>
            <a:ext cx="9524435" cy="2406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0"/>
              </a:lnSpc>
            </a:pPr>
            <a:r>
              <a:rPr lang="en-US" sz="14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1522539" y="600995"/>
            <a:ext cx="3045079" cy="304507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263719" y="4307523"/>
            <a:ext cx="4950777" cy="495077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83634" y="6282268"/>
            <a:ext cx="1490132" cy="149013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243022" y="857250"/>
            <a:ext cx="9801957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Project Motivation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810925" y="4000385"/>
            <a:ext cx="10666151" cy="269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93" indent="-334646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Growing importance of autonomous mobile robots</a:t>
            </a:r>
          </a:p>
          <a:p>
            <a:pPr algn="l">
              <a:lnSpc>
                <a:spcPts val="4340"/>
              </a:lnSpc>
            </a:pPr>
          </a:p>
          <a:p>
            <a:pPr algn="l" marL="669293" indent="-334646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Need for safe navigation and obstacle avoidance</a:t>
            </a:r>
          </a:p>
          <a:p>
            <a:pPr algn="l">
              <a:lnSpc>
                <a:spcPts val="4340"/>
              </a:lnSpc>
            </a:pPr>
          </a:p>
          <a:p>
            <a:pPr algn="l" marL="669293" indent="-334646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Integration of ROS, LiDAR, and embedded systems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1522539" y="600995"/>
            <a:ext cx="3045079" cy="304507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74B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8080" y="5143500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83634" y="6282268"/>
            <a:ext cx="1490132" cy="149013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243022" y="171450"/>
            <a:ext cx="9801957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Project Goal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2677437" y="2726449"/>
            <a:ext cx="6239301" cy="1990255"/>
            <a:chOff x="0" y="0"/>
            <a:chExt cx="1643273" cy="5241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43273" cy="524182"/>
            </a:xfrm>
            <a:custGeom>
              <a:avLst/>
              <a:gdLst/>
              <a:ahLst/>
              <a:cxnLst/>
              <a:rect r="r" b="b" t="t" l="l"/>
              <a:pathLst>
                <a:path h="524182" w="1643273">
                  <a:moveTo>
                    <a:pt x="0" y="0"/>
                  </a:moveTo>
                  <a:lnTo>
                    <a:pt x="1643273" y="0"/>
                  </a:lnTo>
                  <a:lnTo>
                    <a:pt x="1643273" y="524182"/>
                  </a:lnTo>
                  <a:lnTo>
                    <a:pt x="0" y="524182"/>
                  </a:lnTo>
                  <a:close/>
                </a:path>
              </a:pathLst>
            </a:custGeom>
            <a:solidFill>
              <a:srgbClr val="EDEEEB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643273" cy="5718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b="true" sz="2299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Build an autonomous mobile robot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707758" y="2726449"/>
            <a:ext cx="6239301" cy="1990255"/>
            <a:chOff x="0" y="0"/>
            <a:chExt cx="1643273" cy="52418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43273" cy="524182"/>
            </a:xfrm>
            <a:custGeom>
              <a:avLst/>
              <a:gdLst/>
              <a:ahLst/>
              <a:cxnLst/>
              <a:rect r="r" b="b" t="t" l="l"/>
              <a:pathLst>
                <a:path h="524182" w="1643273">
                  <a:moveTo>
                    <a:pt x="0" y="0"/>
                  </a:moveTo>
                  <a:lnTo>
                    <a:pt x="1643273" y="0"/>
                  </a:lnTo>
                  <a:lnTo>
                    <a:pt x="1643273" y="524182"/>
                  </a:lnTo>
                  <a:lnTo>
                    <a:pt x="0" y="524182"/>
                  </a:lnTo>
                  <a:close/>
                </a:path>
              </a:pathLst>
            </a:custGeom>
            <a:solidFill>
              <a:srgbClr val="E8E9E5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1643273" cy="5718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b="true" sz="2299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Real-time obstacle detection using</a:t>
              </a:r>
            </a:p>
            <a:p>
              <a:pPr algn="ctr">
                <a:lnSpc>
                  <a:spcPts val="3219"/>
                </a:lnSpc>
              </a:pPr>
              <a:r>
                <a:rPr lang="en-US" b="true" sz="2299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LiDAR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621111" y="5467201"/>
            <a:ext cx="6239301" cy="1990255"/>
            <a:chOff x="0" y="0"/>
            <a:chExt cx="1643273" cy="5241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643273" cy="524182"/>
            </a:xfrm>
            <a:custGeom>
              <a:avLst/>
              <a:gdLst/>
              <a:ahLst/>
              <a:cxnLst/>
              <a:rect r="r" b="b" t="t" l="l"/>
              <a:pathLst>
                <a:path h="524182" w="1643273">
                  <a:moveTo>
                    <a:pt x="0" y="0"/>
                  </a:moveTo>
                  <a:lnTo>
                    <a:pt x="1643273" y="0"/>
                  </a:lnTo>
                  <a:lnTo>
                    <a:pt x="1643273" y="524182"/>
                  </a:lnTo>
                  <a:lnTo>
                    <a:pt x="0" y="524182"/>
                  </a:lnTo>
                  <a:close/>
                </a:path>
              </a:pathLst>
            </a:custGeom>
            <a:solidFill>
              <a:srgbClr val="E8E9E5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1643273" cy="5718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b="true" sz="2299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ROS-based software architecture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708138" y="5467201"/>
            <a:ext cx="6239301" cy="1990255"/>
            <a:chOff x="0" y="0"/>
            <a:chExt cx="1643273" cy="52418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643273" cy="524182"/>
            </a:xfrm>
            <a:custGeom>
              <a:avLst/>
              <a:gdLst/>
              <a:ahLst/>
              <a:cxnLst/>
              <a:rect r="r" b="b" t="t" l="l"/>
              <a:pathLst>
                <a:path h="524182" w="1643273">
                  <a:moveTo>
                    <a:pt x="0" y="0"/>
                  </a:moveTo>
                  <a:lnTo>
                    <a:pt x="1643273" y="0"/>
                  </a:lnTo>
                  <a:lnTo>
                    <a:pt x="1643273" y="524182"/>
                  </a:lnTo>
                  <a:lnTo>
                    <a:pt x="0" y="524182"/>
                  </a:lnTo>
                  <a:close/>
                </a:path>
              </a:pathLst>
            </a:custGeom>
            <a:solidFill>
              <a:srgbClr val="EDEEEB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1643273" cy="5718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b="true" sz="2299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High-level control on Jetson, </a:t>
              </a:r>
            </a:p>
            <a:p>
              <a:pPr algn="ctr">
                <a:lnSpc>
                  <a:spcPts val="3219"/>
                </a:lnSpc>
              </a:pPr>
              <a:r>
                <a:rPr lang="en-US" b="true" sz="2299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motor control on ESP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5247419" y="2900743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D0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522539" y="600995"/>
            <a:ext cx="3045079" cy="304507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74B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738080" y="5143500"/>
            <a:ext cx="3099840" cy="309984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9144000" y="4537792"/>
            <a:ext cx="6241491" cy="3911334"/>
          </a:xfrm>
          <a:custGeom>
            <a:avLst/>
            <a:gdLst/>
            <a:ahLst/>
            <a:cxnLst/>
            <a:rect r="r" b="b" t="t" l="l"/>
            <a:pathLst>
              <a:path h="3911334" w="6241491">
                <a:moveTo>
                  <a:pt x="0" y="0"/>
                </a:moveTo>
                <a:lnTo>
                  <a:pt x="6241491" y="0"/>
                </a:lnTo>
                <a:lnTo>
                  <a:pt x="6241491" y="3911334"/>
                </a:lnTo>
                <a:lnTo>
                  <a:pt x="0" y="39113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923647" y="3049371"/>
            <a:ext cx="9024620" cy="310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93131" indent="-496566" lvl="1">
              <a:lnSpc>
                <a:spcPts val="8417"/>
              </a:lnSpc>
              <a:buFont typeface="Arial"/>
              <a:buChar char="•"/>
            </a:pPr>
            <a:r>
              <a:rPr lang="en-US" sz="45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UGV02 tracked robot platform</a:t>
            </a:r>
          </a:p>
          <a:p>
            <a:pPr algn="l" marL="993131" indent="-496566" lvl="1">
              <a:lnSpc>
                <a:spcPts val="8417"/>
              </a:lnSpc>
              <a:buFont typeface="Arial"/>
              <a:buChar char="•"/>
            </a:pPr>
            <a:r>
              <a:rPr lang="en-US" sz="45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Indoor navigation</a:t>
            </a:r>
          </a:p>
          <a:p>
            <a:pPr algn="l" marL="993131" indent="-496566" lvl="1">
              <a:lnSpc>
                <a:spcPts val="8417"/>
              </a:lnSpc>
              <a:buFont typeface="Arial"/>
              <a:buChar char="•"/>
            </a:pPr>
            <a:r>
              <a:rPr lang="en-US" sz="45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Stable movement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923647" y="480473"/>
            <a:ext cx="13443885" cy="1401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80"/>
              </a:lnSpc>
            </a:pPr>
            <a:r>
              <a:rPr lang="en-US" sz="82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Robot Platform Overview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209227" y="92773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777209" y="6752679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522539" y="600995"/>
            <a:ext cx="3045079" cy="304507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74B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738080" y="5143500"/>
            <a:ext cx="3099840" cy="309984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279155" y="743235"/>
            <a:ext cx="9740138" cy="2583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Main Hardware Components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636914" y="4002524"/>
            <a:ext cx="9024620" cy="3467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16" indent="-410208" lvl="1">
              <a:lnSpc>
                <a:spcPts val="702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Jetson Xavier Nano (main computer)</a:t>
            </a:r>
          </a:p>
          <a:p>
            <a:pPr algn="l" marL="820416" indent="-410208" lvl="1">
              <a:lnSpc>
                <a:spcPts val="702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LiDAR sensor</a:t>
            </a:r>
          </a:p>
          <a:p>
            <a:pPr algn="l" marL="820416" indent="-410208" lvl="1">
              <a:lnSpc>
                <a:spcPts val="702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Motor controller + motors</a:t>
            </a:r>
          </a:p>
          <a:p>
            <a:pPr algn="l" marL="820416" indent="-410208" lvl="1">
              <a:lnSpc>
                <a:spcPts val="702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Battery system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439827" y="2759381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635238" y="8648700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643780" y="2814838"/>
            <a:ext cx="5830173" cy="3878582"/>
          </a:xfrm>
          <a:custGeom>
            <a:avLst/>
            <a:gdLst/>
            <a:ahLst/>
            <a:cxnLst/>
            <a:rect r="r" b="b" t="t" l="l"/>
            <a:pathLst>
              <a:path h="3878582" w="5830173">
                <a:moveTo>
                  <a:pt x="0" y="0"/>
                </a:moveTo>
                <a:lnTo>
                  <a:pt x="5830172" y="0"/>
                </a:lnTo>
                <a:lnTo>
                  <a:pt x="5830172" y="3878582"/>
                </a:lnTo>
                <a:lnTo>
                  <a:pt x="0" y="38785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8700" y="2759381"/>
            <a:ext cx="7457250" cy="6077658"/>
          </a:xfrm>
          <a:custGeom>
            <a:avLst/>
            <a:gdLst/>
            <a:ahLst/>
            <a:cxnLst/>
            <a:rect r="r" b="b" t="t" l="l"/>
            <a:pathLst>
              <a:path h="6077658" w="7457250">
                <a:moveTo>
                  <a:pt x="0" y="0"/>
                </a:moveTo>
                <a:lnTo>
                  <a:pt x="7457250" y="0"/>
                </a:lnTo>
                <a:lnTo>
                  <a:pt x="7457250" y="6077658"/>
                </a:lnTo>
                <a:lnTo>
                  <a:pt x="0" y="60776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643780" y="6464820"/>
            <a:ext cx="6772541" cy="373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Ubuntu + ROS support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Real-time processing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Suitable for robotics applications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No ML required</a:t>
            </a:r>
          </a:p>
          <a:p>
            <a:pPr algn="l">
              <a:lnSpc>
                <a:spcPts val="600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Why Jetson Xavier Nano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259300" y="3652839"/>
            <a:ext cx="1490661" cy="14906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D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8080" y="8406822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456281" y="3035606"/>
            <a:ext cx="7960894" cy="5970671"/>
          </a:xfrm>
          <a:custGeom>
            <a:avLst/>
            <a:gdLst/>
            <a:ahLst/>
            <a:cxnLst/>
            <a:rect r="r" b="b" t="t" l="l"/>
            <a:pathLst>
              <a:path h="5970671" w="7960894">
                <a:moveTo>
                  <a:pt x="0" y="0"/>
                </a:moveTo>
                <a:lnTo>
                  <a:pt x="7960895" y="0"/>
                </a:lnTo>
                <a:lnTo>
                  <a:pt x="7960895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Why LiDAR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4039741"/>
            <a:ext cx="6772541" cy="373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Accurate distance measurement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Lighting independent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Reliable obstacle detection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Suitable for indoor mapping</a:t>
            </a:r>
          </a:p>
          <a:p>
            <a:pPr algn="l">
              <a:lnSpc>
                <a:spcPts val="6000"/>
              </a:lnSpc>
            </a:pPr>
          </a:p>
        </p:txBody>
      </p:sp>
      <p:grpSp>
        <p:nvGrpSpPr>
          <p:cNvPr name="Group 18" id="18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7089761" y="562895"/>
            <a:ext cx="70013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2578406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6738080" y="5143500"/>
            <a:ext cx="3099840" cy="309984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72B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431516" y="8406822"/>
            <a:ext cx="3099840" cy="30998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B76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626926" y="-461961"/>
            <a:ext cx="1490661" cy="149066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04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28700" y="3664104"/>
            <a:ext cx="6415619" cy="1692120"/>
          </a:xfrm>
          <a:custGeom>
            <a:avLst/>
            <a:gdLst/>
            <a:ahLst/>
            <a:cxnLst/>
            <a:rect r="r" b="b" t="t" l="l"/>
            <a:pathLst>
              <a:path h="1692120" w="6415619">
                <a:moveTo>
                  <a:pt x="0" y="0"/>
                </a:moveTo>
                <a:lnTo>
                  <a:pt x="6415619" y="0"/>
                </a:lnTo>
                <a:lnTo>
                  <a:pt x="6415619" y="1692120"/>
                </a:lnTo>
                <a:lnTo>
                  <a:pt x="0" y="1692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217761" y="6029999"/>
            <a:ext cx="6980876" cy="3926743"/>
          </a:xfrm>
          <a:custGeom>
            <a:avLst/>
            <a:gdLst/>
            <a:ahLst/>
            <a:cxnLst/>
            <a:rect r="r" b="b" t="t" l="l"/>
            <a:pathLst>
              <a:path h="3926743" w="6980876">
                <a:moveTo>
                  <a:pt x="0" y="0"/>
                </a:moveTo>
                <a:lnTo>
                  <a:pt x="6980876" y="0"/>
                </a:lnTo>
                <a:lnTo>
                  <a:pt x="6980876" y="3926743"/>
                </a:lnTo>
                <a:lnTo>
                  <a:pt x="0" y="39267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952661" y="2578406"/>
            <a:ext cx="6777759" cy="3812490"/>
          </a:xfrm>
          <a:custGeom>
            <a:avLst/>
            <a:gdLst/>
            <a:ahLst/>
            <a:cxnLst/>
            <a:rect r="r" b="b" t="t" l="l"/>
            <a:pathLst>
              <a:path h="3812490" w="6777759">
                <a:moveTo>
                  <a:pt x="0" y="0"/>
                </a:moveTo>
                <a:lnTo>
                  <a:pt x="6777759" y="0"/>
                </a:lnTo>
                <a:lnTo>
                  <a:pt x="6777759" y="3812489"/>
                </a:lnTo>
                <a:lnTo>
                  <a:pt x="0" y="38124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143923" y="857250"/>
            <a:ext cx="1462471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Software Environment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7089761" y="393486"/>
            <a:ext cx="700133" cy="700133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464E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9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6790509" y="8851829"/>
            <a:ext cx="4322043" cy="823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80"/>
              </a:lnSpc>
              <a:spcBef>
                <a:spcPct val="0"/>
              </a:spcBef>
            </a:pP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Python-based nodes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17338" y="5483711"/>
            <a:ext cx="6326981" cy="816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80"/>
              </a:lnSpc>
              <a:spcBef>
                <a:spcPct val="0"/>
              </a:spcBef>
            </a:pP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ROS (Robot Operating System)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198637" y="5574544"/>
            <a:ext cx="2724258" cy="816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80"/>
              </a:lnSpc>
              <a:spcBef>
                <a:spcPct val="0"/>
              </a:spcBef>
            </a:pPr>
            <a:r>
              <a:rPr lang="en-US" sz="359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U</a:t>
            </a: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b</a:t>
            </a: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un</a:t>
            </a: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t</a:t>
            </a: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u</a:t>
            </a: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 </a:t>
            </a: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L</a:t>
            </a: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in</a:t>
            </a:r>
            <a:r>
              <a:rPr lang="en-US" sz="3590" strike="noStrike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ux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DAG--_SQgDg</dc:identifier>
  <dcterms:modified xsi:type="dcterms:W3CDTF">2011-08-01T06:04:30Z</dcterms:modified>
  <cp:revision>1</cp:revision>
  <dc:title>Autonomous Mobile Robot with LiDAR Mapping</dc:title>
</cp:coreProperties>
</file>

<file path=docProps/thumbnail.jpeg>
</file>